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7"/>
  </p:notesMasterIdLst>
  <p:sldIdLst>
    <p:sldId id="262" r:id="rId2"/>
    <p:sldId id="308" r:id="rId3"/>
    <p:sldId id="306" r:id="rId4"/>
    <p:sldId id="307" r:id="rId5"/>
    <p:sldId id="309" r:id="rId6"/>
    <p:sldId id="310" r:id="rId7"/>
    <p:sldId id="311" r:id="rId8"/>
    <p:sldId id="313" r:id="rId9"/>
    <p:sldId id="312" r:id="rId10"/>
    <p:sldId id="315" r:id="rId11"/>
    <p:sldId id="314" r:id="rId12"/>
    <p:sldId id="316" r:id="rId13"/>
    <p:sldId id="317" r:id="rId14"/>
    <p:sldId id="318" r:id="rId15"/>
    <p:sldId id="30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51"/>
    <a:srgbClr val="B41800"/>
    <a:srgbClr val="D5D5DA"/>
    <a:srgbClr val="6B72B7"/>
    <a:srgbClr val="F0F400"/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59"/>
    <p:restoredTop sz="94631"/>
  </p:normalViewPr>
  <p:slideViewPr>
    <p:cSldViewPr snapToGrid="0" snapToObjects="1">
      <p:cViewPr>
        <p:scale>
          <a:sx n="95" d="100"/>
          <a:sy n="95" d="100"/>
        </p:scale>
        <p:origin x="10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1/4/20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reference/api/pandas.HDFStore.put.html#pandas.HDFStore.put" TargetMode="External"/><Relationship Id="rId4" Type="http://schemas.openxmlformats.org/officeDocument/2006/relationships/hyperlink" Target="https://pandas.pydata.org/pandas-docs/stable/reference/api/pandas.HDFStore.append.html#pandas.HDFStore.append" TargetMode="External"/><Relationship Id="rId5" Type="http://schemas.openxmlformats.org/officeDocument/2006/relationships/hyperlink" Target="https://pandas.pydata.org/pandas-docs/stable/reference/api/pandas.HDFStore.get.html#pandas.HDFStore.get" TargetMode="External"/><Relationship Id="rId6" Type="http://schemas.openxmlformats.org/officeDocument/2006/relationships/hyperlink" Target="https://pandas.pydata.org/pandas-docs/stable/reference/api/pandas.HDFStore.select.html#pandas.HDFStore.select" TargetMode="External"/><Relationship Id="rId7" Type="http://schemas.openxmlformats.org/officeDocument/2006/relationships/hyperlink" Target="https://pandas.pydata.org/pandas-docs/stable/reference/api/pandas.HDFStore.info.html#pandas.HDFStore.info" TargetMode="External"/><Relationship Id="rId8" Type="http://schemas.openxmlformats.org/officeDocument/2006/relationships/hyperlink" Target="https://pandas.pydata.org/pandas-docs/stable/reference/api/pandas.HDFStore.keys.html#pandas.HDFStore.keys" TargetMode="External"/><Relationship Id="rId9" Type="http://schemas.openxmlformats.org/officeDocument/2006/relationships/hyperlink" Target="https://pandas.pydata.org/pandas-docs/stable/reference/api/pandas.HDFStore.groups.html#pandas.HDFStore.groups" TargetMode="External"/><Relationship Id="rId10" Type="http://schemas.openxmlformats.org/officeDocument/2006/relationships/hyperlink" Target="https://pandas.pydata.org/pandas-docs/stable/reference/api/pandas.HDFStore.walk.html#pandas.HDFStore.walk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pandas.pydata.org/pandas-docs/stable/reference/api/pandas.read_hdf.html#pandas.read_h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Why use SQL in Pandas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And Pandas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75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3796162"/>
          </a:xfrm>
        </p:spPr>
        <p:txBody>
          <a:bodyPr>
            <a:normAutofit/>
          </a:bodyPr>
          <a:lstStyle/>
          <a:p>
            <a:r>
              <a:rPr lang="en-US" dirty="0" smtClean="0"/>
              <a:t>Python using </a:t>
            </a:r>
            <a:r>
              <a:rPr lang="en-US" b="1" dirty="0" smtClean="0"/>
              <a:t>psycopg2 </a:t>
            </a:r>
            <a:r>
              <a:rPr lang="en-US" dirty="0" smtClean="0"/>
              <a:t>and</a:t>
            </a:r>
            <a:r>
              <a:rPr lang="en-US" b="1" dirty="0" smtClean="0"/>
              <a:t> </a:t>
            </a:r>
            <a:r>
              <a:rPr lang="en-US" b="1" dirty="0" err="1" smtClean="0"/>
              <a:t>read_sql</a:t>
            </a:r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dirty="0" err="1" smtClean="0"/>
              <a:t>sql</a:t>
            </a:r>
            <a:r>
              <a:rPr lang="en-US" dirty="0" smtClean="0"/>
              <a:t> "magic" function in Pandas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0919" y="5002307"/>
            <a:ext cx="85219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catherinedevlin</a:t>
            </a:r>
            <a:r>
              <a:rPr lang="en-US" sz="2000" dirty="0"/>
              <a:t>/</a:t>
            </a:r>
            <a:r>
              <a:rPr lang="en-US" sz="2000" dirty="0" err="1"/>
              <a:t>ipython-sql</a:t>
            </a:r>
            <a:r>
              <a:rPr lang="en-US" sz="2000" dirty="0"/>
              <a:t>/blob/master/</a:t>
            </a:r>
            <a:r>
              <a:rPr lang="en-US" sz="2000" dirty="0" err="1"/>
              <a:t>README.rst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290918" y="2642561"/>
            <a:ext cx="9507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pandas.pydata.org</a:t>
            </a:r>
            <a:r>
              <a:rPr lang="en-US" sz="2000" dirty="0"/>
              <a:t>/pandas-docs/stable/reference/</a:t>
            </a:r>
            <a:r>
              <a:rPr lang="en-US" sz="2000" dirty="0" err="1"/>
              <a:t>api</a:t>
            </a:r>
            <a:r>
              <a:rPr lang="en-US" sz="2000" dirty="0"/>
              <a:t>/</a:t>
            </a:r>
            <a:r>
              <a:rPr lang="en-US" sz="2000" dirty="0" err="1"/>
              <a:t>pandas.read_sql.html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187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 Python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048871" y="1371604"/>
            <a:ext cx="9809289" cy="968189"/>
            <a:chOff x="1048871" y="2595282"/>
            <a:chExt cx="9809289" cy="779930"/>
          </a:xfrm>
        </p:grpSpPr>
        <p:sp>
          <p:nvSpPr>
            <p:cNvPr id="6" name="Rectangle 5"/>
            <p:cNvSpPr/>
            <p:nvPr/>
          </p:nvSpPr>
          <p:spPr>
            <a:xfrm>
              <a:off x="1048871" y="2595282"/>
              <a:ext cx="1078345" cy="7799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[1]: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27216" y="2595282"/>
              <a:ext cx="8730944" cy="779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import psycopg2</a:t>
              </a:r>
            </a:p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import pandas as 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pd</a:t>
              </a:r>
              <a:endParaRPr lang="en-US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import hidden</a:t>
              </a:r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48871" y="2532534"/>
            <a:ext cx="9809289" cy="1515036"/>
            <a:chOff x="1048871" y="2595282"/>
            <a:chExt cx="9809289" cy="1989543"/>
          </a:xfrm>
        </p:grpSpPr>
        <p:sp>
          <p:nvSpPr>
            <p:cNvPr id="15" name="Rectangle 14"/>
            <p:cNvSpPr/>
            <p:nvPr/>
          </p:nvSpPr>
          <p:spPr>
            <a:xfrm>
              <a:off x="1048871" y="2595282"/>
              <a:ext cx="1078345" cy="7799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[2]: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27216" y="2595282"/>
              <a:ext cx="8730944" cy="198954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secrets =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hidden.readonly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()</a:t>
              </a:r>
            </a:p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conn = psycopg2.connect(host=secrets['host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'],</a:t>
              </a:r>
            </a:p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      port=secrets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['port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'], database=secrets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['database'], </a:t>
              </a:r>
            </a:p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        user=secrets['user'], 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password=secrets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['pass'], </a:t>
              </a:r>
            </a:p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       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connect_timeout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=3)</a:t>
              </a:r>
            </a:p>
            <a:p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48871" y="4140936"/>
            <a:ext cx="9809289" cy="780688"/>
            <a:chOff x="1048871" y="2595282"/>
            <a:chExt cx="9809289" cy="1989543"/>
          </a:xfrm>
        </p:grpSpPr>
        <p:sp>
          <p:nvSpPr>
            <p:cNvPr id="19" name="Rectangle 18"/>
            <p:cNvSpPr/>
            <p:nvPr/>
          </p:nvSpPr>
          <p:spPr>
            <a:xfrm>
              <a:off x="1048871" y="2595282"/>
              <a:ext cx="1078345" cy="7799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[3]: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127216" y="2595282"/>
              <a:ext cx="8730944" cy="198954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sql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= "SELECT * FROM 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taxdata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LIMIT 100;"</a:t>
              </a:r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df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pd.read_sql_query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sql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, conn)</a:t>
              </a:r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48871" y="5071119"/>
            <a:ext cx="9809289" cy="495964"/>
            <a:chOff x="1048871" y="2595282"/>
            <a:chExt cx="9809289" cy="1989543"/>
          </a:xfrm>
        </p:grpSpPr>
        <p:sp>
          <p:nvSpPr>
            <p:cNvPr id="22" name="Rectangle 21"/>
            <p:cNvSpPr/>
            <p:nvPr/>
          </p:nvSpPr>
          <p:spPr>
            <a:xfrm>
              <a:off x="1048871" y="2595282"/>
              <a:ext cx="3321423" cy="994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[4]: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27216" y="2595282"/>
              <a:ext cx="8730944" cy="198954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df</a:t>
              </a:r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4478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Magic function in Python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48871" y="1371604"/>
            <a:ext cx="9809289" cy="968189"/>
            <a:chOff x="1048871" y="2595282"/>
            <a:chExt cx="9809289" cy="779930"/>
          </a:xfrm>
        </p:grpSpPr>
        <p:sp>
          <p:nvSpPr>
            <p:cNvPr id="17" name="Rectangle 16"/>
            <p:cNvSpPr/>
            <p:nvPr/>
          </p:nvSpPr>
          <p:spPr>
            <a:xfrm>
              <a:off x="1048871" y="2595282"/>
              <a:ext cx="1078345" cy="7799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[1]: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127216" y="2595282"/>
              <a:ext cx="8730944" cy="779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import pandas as 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pd</a:t>
              </a:r>
              <a:endParaRPr lang="en-US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%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load_ext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sql</a:t>
              </a:r>
              <a:endParaRPr lang="en-US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%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config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SqlMagic.autocommit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=False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48871" y="2532533"/>
            <a:ext cx="9809289" cy="593916"/>
            <a:chOff x="1048871" y="2595282"/>
            <a:chExt cx="9809289" cy="779930"/>
          </a:xfrm>
        </p:grpSpPr>
        <p:sp>
          <p:nvSpPr>
            <p:cNvPr id="20" name="Rectangle 19"/>
            <p:cNvSpPr/>
            <p:nvPr/>
          </p:nvSpPr>
          <p:spPr>
            <a:xfrm>
              <a:off x="1048871" y="2595282"/>
              <a:ext cx="1078345" cy="7799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[2]: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127216" y="2595282"/>
              <a:ext cx="8730944" cy="779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%</a:t>
              </a:r>
              <a:r>
                <a:rPr lang="en-US" sz="1600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sql</a:t>
              </a:r>
              <a:r>
                <a:rPr lang="en-US" sz="16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postgresql</a:t>
              </a:r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://user_abf5:pass_a9f8@35.239.113.162:10019/pg4e_data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48871" y="3319189"/>
            <a:ext cx="9809289" cy="431402"/>
            <a:chOff x="1048871" y="2595282"/>
            <a:chExt cx="9809289" cy="1099406"/>
          </a:xfrm>
        </p:grpSpPr>
        <p:sp>
          <p:nvSpPr>
            <p:cNvPr id="23" name="Rectangle 22"/>
            <p:cNvSpPr/>
            <p:nvPr/>
          </p:nvSpPr>
          <p:spPr>
            <a:xfrm>
              <a:off x="1048871" y="2595282"/>
              <a:ext cx="1078345" cy="7799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[3]: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7216" y="2595282"/>
              <a:ext cx="8730944" cy="109940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%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sql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SELECT 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* FROM 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taxdata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LIMIT 100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48871" y="3943330"/>
            <a:ext cx="9809289" cy="790035"/>
            <a:chOff x="1048871" y="2595282"/>
            <a:chExt cx="9809289" cy="1989543"/>
          </a:xfrm>
        </p:grpSpPr>
        <p:sp>
          <p:nvSpPr>
            <p:cNvPr id="26" name="Rectangle 25"/>
            <p:cNvSpPr/>
            <p:nvPr/>
          </p:nvSpPr>
          <p:spPr>
            <a:xfrm>
              <a:off x="1048871" y="2595282"/>
              <a:ext cx="3321423" cy="994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[4]: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127216" y="2595282"/>
              <a:ext cx="8730944" cy="198954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result = %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sql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SELECT * FROM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taxdata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LIMIT 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100</a:t>
              </a:r>
            </a:p>
            <a:p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df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= 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result.DataFrame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()</a:t>
              </a:r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48871" y="4902553"/>
            <a:ext cx="9809289" cy="503166"/>
            <a:chOff x="1048871" y="2595282"/>
            <a:chExt cx="9809289" cy="1989543"/>
          </a:xfrm>
        </p:grpSpPr>
        <p:sp>
          <p:nvSpPr>
            <p:cNvPr id="29" name="Rectangle 28"/>
            <p:cNvSpPr/>
            <p:nvPr/>
          </p:nvSpPr>
          <p:spPr>
            <a:xfrm>
              <a:off x="1048871" y="2595282"/>
              <a:ext cx="3321423" cy="994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[5]: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127216" y="2595282"/>
              <a:ext cx="8730944" cy="198954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df</a:t>
              </a:r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1321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analysis often starts with the data in an SQL database</a:t>
            </a:r>
          </a:p>
          <a:p>
            <a:r>
              <a:rPr lang="en-US" dirty="0" smtClean="0"/>
              <a:t>Pandas has ways to use memory more efficiently </a:t>
            </a:r>
            <a:r>
              <a:rPr lang="mr-IN" dirty="0" smtClean="0"/>
              <a:t>–</a:t>
            </a:r>
            <a:r>
              <a:rPr lang="en-US" dirty="0" smtClean="0"/>
              <a:t> but that gets you only so far</a:t>
            </a:r>
          </a:p>
          <a:p>
            <a:r>
              <a:rPr lang="en-US" dirty="0" smtClean="0"/>
              <a:t>Sometimes you get data so large you need to load it into a database</a:t>
            </a:r>
          </a:p>
          <a:p>
            <a:r>
              <a:rPr lang="en-US" dirty="0" smtClean="0"/>
              <a:t>The SQL Magic function lets you type SQL commands directly </a:t>
            </a:r>
            <a:r>
              <a:rPr lang="en-US" smtClean="0"/>
              <a:t>into Pandas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460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</a:t>
            </a:r>
            <a:r>
              <a:rPr lang="en-US" sz="1400" dirty="0" smtClean="0">
                <a:solidFill>
                  <a:schemeClr val="bg1"/>
                </a:solidFill>
              </a:rPr>
              <a:t>R. Severance</a:t>
            </a:r>
            <a:r>
              <a:rPr lang="en-US" sz="1400" dirty="0">
                <a:solidFill>
                  <a:schemeClr val="bg1"/>
                </a:solidFill>
              </a:rPr>
              <a:t>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just use Pandas?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data set just won't fit</a:t>
            </a:r>
          </a:p>
          <a:p>
            <a:r>
              <a:rPr lang="en-US" dirty="0" smtClean="0"/>
              <a:t>The data is live and you have no other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985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Large is Your Data?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319104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Pandas primarily stores data in memory</a:t>
            </a:r>
          </a:p>
          <a:p>
            <a:pPr lvl="1"/>
            <a:r>
              <a:rPr lang="en-US" dirty="0" smtClean="0"/>
              <a:t>Very fast</a:t>
            </a:r>
          </a:p>
          <a:p>
            <a:pPr lvl="1"/>
            <a:r>
              <a:rPr lang="en-US" dirty="0" smtClean="0"/>
              <a:t>Links work well</a:t>
            </a:r>
          </a:p>
          <a:p>
            <a:pPr lvl="1"/>
            <a:r>
              <a:rPr lang="en-US" dirty="0" smtClean="0"/>
              <a:t>Finite</a:t>
            </a:r>
            <a:endParaRPr lang="en-US" dirty="0"/>
          </a:p>
          <a:p>
            <a:r>
              <a:rPr lang="en-US" dirty="0" smtClean="0"/>
              <a:t>Generally under 100MB is works well</a:t>
            </a:r>
          </a:p>
          <a:p>
            <a:r>
              <a:rPr lang="en-US" dirty="0" smtClean="0"/>
              <a:t>More than 5GB gets increasingly difficult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54188" y="5426477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100MB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85210" y="5426477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5GB</a:t>
            </a:r>
            <a:endParaRPr lang="en-US" dirty="0"/>
          </a:p>
        </p:txBody>
      </p:sp>
      <p:sp>
        <p:nvSpPr>
          <p:cNvPr id="10" name="Rectangle 9" descr="Below 100MB it is generally easy and above 5GB it is increasingly difficult" title="A siple graphic showing a range from easy to difficult"/>
          <p:cNvSpPr/>
          <p:nvPr/>
        </p:nvSpPr>
        <p:spPr>
          <a:xfrm>
            <a:off x="1483659" y="4580584"/>
            <a:ext cx="9556376" cy="6723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009051"/>
              </a:gs>
              <a:gs pos="100000">
                <a:srgbClr val="C00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Easy                                         Difficult                                Impossible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819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 medium size data </a:t>
            </a:r>
            <a:r>
              <a:rPr lang="mr-IN" dirty="0" smtClean="0"/>
              <a:t>–</a:t>
            </a:r>
            <a:r>
              <a:rPr lang="en-US" dirty="0" smtClean="0"/>
              <a:t> almost 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3742374"/>
          </a:xfrm>
        </p:spPr>
        <p:txBody>
          <a:bodyPr/>
          <a:lstStyle/>
          <a:p>
            <a:r>
              <a:rPr lang="en-US" smtClean="0"/>
              <a:t>Pandas thinks </a:t>
            </a:r>
            <a:r>
              <a:rPr lang="en-US" dirty="0" smtClean="0"/>
              <a:t>like an in-memory database</a:t>
            </a:r>
          </a:p>
          <a:p>
            <a:r>
              <a:rPr lang="en-US" dirty="0" smtClean="0"/>
              <a:t>You can add a "schema" for the columns</a:t>
            </a:r>
          </a:p>
          <a:p>
            <a:pPr lvl="1"/>
            <a:r>
              <a:rPr lang="en-US" dirty="0" smtClean="0"/>
              <a:t>category (vertical replication of a few strings)</a:t>
            </a:r>
          </a:p>
          <a:p>
            <a:pPr lvl="1"/>
            <a:r>
              <a:rPr lang="en-US" dirty="0" err="1" smtClean="0"/>
              <a:t>datetime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convert string to integer</a:t>
            </a:r>
          </a:p>
          <a:p>
            <a:pPr lvl="1"/>
            <a:r>
              <a:rPr lang="en-US" dirty="0" smtClean="0"/>
              <a:t>int32 </a:t>
            </a:r>
            <a:r>
              <a:rPr lang="mr-IN" dirty="0" smtClean="0"/>
              <a:t>–</a:t>
            </a:r>
            <a:r>
              <a:rPr lang="en-US" dirty="0" smtClean="0"/>
              <a:t> an integer that is &lt; 2B</a:t>
            </a:r>
          </a:p>
          <a:p>
            <a:pPr lvl="1"/>
            <a:r>
              <a:rPr lang="en-US" dirty="0" smtClean="0"/>
              <a:t>float32 </a:t>
            </a:r>
            <a:r>
              <a:rPr lang="mr-IN" dirty="0" smtClean="0"/>
              <a:t>–</a:t>
            </a:r>
            <a:r>
              <a:rPr lang="en-US" dirty="0" smtClean="0"/>
              <a:t> a float that only has 7 digits of </a:t>
            </a:r>
            <a:r>
              <a:rPr lang="en-US" dirty="0"/>
              <a:t>a</a:t>
            </a:r>
            <a:r>
              <a:rPr lang="en-US" dirty="0" smtClean="0"/>
              <a:t>ccuracy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6070" y="5167393"/>
            <a:ext cx="8945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 smtClean="0"/>
              <a:t>pandas.pydata.org</a:t>
            </a:r>
            <a:r>
              <a:rPr lang="en-US" dirty="0" smtClean="0"/>
              <a:t>/pandas-docs/stable/reference/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pandas.DataFrame.astype.html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www.dataquest.io</a:t>
            </a:r>
            <a:r>
              <a:rPr lang="en-US" dirty="0"/>
              <a:t>/blog/pandas-big-data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875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Out-of-memory storage - </a:t>
            </a:r>
            <a:r>
              <a:rPr lang="en-US" dirty="0" err="1" smtClean="0"/>
              <a:t>HDFStore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340323"/>
              </p:ext>
            </p:extLst>
          </p:nvPr>
        </p:nvGraphicFramePr>
        <p:xfrm>
          <a:off x="1069041" y="1175372"/>
          <a:ext cx="10053918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5435"/>
                <a:gridCol w="5338483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 tooltip="pandas.read_hdf"/>
                        </a:rPr>
                        <a:t>read_hdf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path_or_buf</a:t>
                      </a:r>
                      <a:r>
                        <a:rPr lang="en-US" dirty="0" smtClean="0"/>
                        <a:t>[, key, mode])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 from the store, close it if we opened it.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 tooltip="pandas.HDFStore.put"/>
                        </a:rPr>
                        <a:t>HDFStore.put</a:t>
                      </a:r>
                      <a:r>
                        <a:rPr lang="en-US" dirty="0" smtClean="0"/>
                        <a:t>(self, key, value[, format, append])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object in </a:t>
                      </a:r>
                      <a:r>
                        <a:rPr lang="en-US" dirty="0" err="1" smtClean="0"/>
                        <a:t>HDFStore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 tooltip="pandas.HDFStore.append"/>
                        </a:rPr>
                        <a:t>HDFStore.append</a:t>
                      </a:r>
                      <a:r>
                        <a:rPr lang="en-US" dirty="0" smtClean="0"/>
                        <a:t>(self, key, value[, format, …])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Append to Table in file.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 tooltip="pandas.HDFStore.get"/>
                        </a:rPr>
                        <a:t>HDFStore.get</a:t>
                      </a:r>
                      <a:r>
                        <a:rPr lang="en-US" dirty="0" smtClean="0"/>
                        <a:t>(self, key)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Retrieve pandas object stored in file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 tooltip="pandas.HDFStore.select"/>
                        </a:rPr>
                        <a:t>HDFStore.select</a:t>
                      </a:r>
                      <a:r>
                        <a:rPr lang="en-US" dirty="0" smtClean="0"/>
                        <a:t>(self, key[, where, start, …])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Retrieve pandas object stored in file, optionally based on where criteria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7" tooltip="pandas.HDFStore.info"/>
                        </a:rPr>
                        <a:t>HDFStore.info</a:t>
                      </a:r>
                      <a:r>
                        <a:rPr lang="en-US" dirty="0" smtClean="0"/>
                        <a:t>(self)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Print detailed information on the store.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8" tooltip="pandas.HDFStore.keys"/>
                        </a:rPr>
                        <a:t>HDFStore.keys</a:t>
                      </a:r>
                      <a:r>
                        <a:rPr lang="en-US" dirty="0" smtClean="0"/>
                        <a:t>(self)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 a (potentially unordered) list of the keys corresponding to the objects stored in the </a:t>
                      </a:r>
                      <a:r>
                        <a:rPr lang="en-US" dirty="0" err="1" smtClean="0"/>
                        <a:t>HDFStore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9" tooltip="pandas.HDFStore.groups"/>
                        </a:rPr>
                        <a:t>HDFStore.groups</a:t>
                      </a:r>
                      <a:r>
                        <a:rPr lang="en-US" dirty="0" smtClean="0"/>
                        <a:t>(self)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 a list of all the top-level nodes (that are not themselves a pandas storage object)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0" tooltip="pandas.HDFStore.walk"/>
                        </a:rPr>
                        <a:t>HDFStore.walk</a:t>
                      </a:r>
                      <a:r>
                        <a:rPr lang="en-US" dirty="0" smtClean="0"/>
                        <a:t>(self[, where])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Walk the </a:t>
                      </a:r>
                      <a:r>
                        <a:rPr lang="en-US" dirty="0" err="1" smtClean="0"/>
                        <a:t>pytables</a:t>
                      </a:r>
                      <a:r>
                        <a:rPr lang="en-US" dirty="0" smtClean="0"/>
                        <a:t> group hierarchy for pandas objects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734671" y="586593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pandas.pydata.org</a:t>
            </a:r>
            <a:r>
              <a:rPr lang="en-US" dirty="0"/>
              <a:t>/pandas-docs/stable/reference/io.html#hdfstore-pytables-hdf5</a:t>
            </a:r>
          </a:p>
        </p:txBody>
      </p:sp>
    </p:spTree>
    <p:extLst>
      <p:ext uri="{BB962C8B-B14F-4D97-AF65-F5344CB8AC3E}">
        <p14:creationId xmlns:p14="http://schemas.microsoft.com/office/powerpoint/2010/main" val="1803870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54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on disk </a:t>
            </a:r>
            <a:r>
              <a:rPr lang="mr-IN" dirty="0" smtClean="0"/>
              <a:t>–</a:t>
            </a:r>
            <a:r>
              <a:rPr lang="en-US" dirty="0" smtClean="0"/>
              <a:t> memory is a cache</a:t>
            </a:r>
          </a:p>
          <a:p>
            <a:r>
              <a:rPr lang="en-US" dirty="0" smtClean="0"/>
              <a:t>Normalization is the norm</a:t>
            </a:r>
          </a:p>
          <a:p>
            <a:r>
              <a:rPr lang="en-US" dirty="0" smtClean="0"/>
              <a:t>Wide range of index technologies</a:t>
            </a:r>
          </a:p>
          <a:p>
            <a:endParaRPr lang="en-US" dirty="0"/>
          </a:p>
          <a:p>
            <a:r>
              <a:rPr lang="en-US" dirty="0" smtClean="0"/>
              <a:t>Filter, sort, aggregate quickly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47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Starting with an SQL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real world </a:t>
            </a:r>
            <a:r>
              <a:rPr lang="mr-IN" dirty="0" smtClean="0"/>
              <a:t>–</a:t>
            </a:r>
            <a:r>
              <a:rPr lang="en-US" dirty="0" smtClean="0"/>
              <a:t> you often are handed an SQL connection to your data</a:t>
            </a:r>
          </a:p>
          <a:p>
            <a:pPr lvl="1"/>
            <a:r>
              <a:rPr lang="en-US" dirty="0" smtClean="0"/>
              <a:t>Too large to download</a:t>
            </a:r>
          </a:p>
          <a:p>
            <a:pPr lvl="1"/>
            <a:r>
              <a:rPr lang="en-US"/>
              <a:t>R</a:t>
            </a:r>
            <a:r>
              <a:rPr lang="en-US" smtClean="0"/>
              <a:t>ead </a:t>
            </a:r>
            <a:r>
              <a:rPr lang="en-US" dirty="0" smtClean="0"/>
              <a:t>replica of a production system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lake like Amazon Redshift</a:t>
            </a:r>
          </a:p>
          <a:p>
            <a:pPr lvl="1"/>
            <a:r>
              <a:rPr lang="en-US" dirty="0" smtClean="0"/>
              <a:t>Time window database like </a:t>
            </a:r>
            <a:r>
              <a:rPr lang="en-US" dirty="0" err="1" smtClean="0"/>
              <a:t>influxDB</a:t>
            </a:r>
            <a:endParaRPr lang="en-US" dirty="0" smtClean="0"/>
          </a:p>
          <a:p>
            <a:r>
              <a:rPr lang="en-US" dirty="0" smtClean="0"/>
              <a:t>Often its internal structure is normalized and complex </a:t>
            </a:r>
            <a:r>
              <a:rPr lang="mr-IN" dirty="0" smtClean="0"/>
              <a:t>–</a:t>
            </a:r>
            <a:r>
              <a:rPr lang="en-US" dirty="0" smtClean="0"/>
              <a:t> you must explore and discover the shape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</a:t>
            </a:r>
            <a:r>
              <a:rPr lang="en-US" dirty="0" smtClean="0"/>
              <a:t>SQL </a:t>
            </a:r>
            <a:r>
              <a:rPr lang="en-US" dirty="0" smtClean="0"/>
              <a:t>Clients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 line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pgsql</a:t>
            </a:r>
            <a:endParaRPr lang="en-US" dirty="0" smtClean="0"/>
          </a:p>
          <a:p>
            <a:r>
              <a:rPr lang="en-US" dirty="0" smtClean="0"/>
              <a:t>Desktop application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pgAdmin</a:t>
            </a:r>
            <a:endParaRPr lang="en-US" dirty="0" smtClean="0"/>
          </a:p>
          <a:p>
            <a:r>
              <a:rPr lang="en-US" dirty="0"/>
              <a:t>Web application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 smtClean="0"/>
              <a:t>phpPgAdmin</a:t>
            </a:r>
            <a:endParaRPr lang="en-US" dirty="0" smtClean="0"/>
          </a:p>
          <a:p>
            <a:r>
              <a:rPr lang="en-US" dirty="0" smtClean="0"/>
              <a:t>Python programs</a:t>
            </a:r>
          </a:p>
          <a:p>
            <a:r>
              <a:rPr lang="en-US" dirty="0" smtClean="0"/>
              <a:t>Pandas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43961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9434</TotalTime>
  <Words>657</Words>
  <Application>Microsoft Macintosh PowerPoint</Application>
  <PresentationFormat>Widescreen</PresentationFormat>
  <Paragraphs>128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 Black</vt:lpstr>
      <vt:lpstr>Calibri</vt:lpstr>
      <vt:lpstr>Courier</vt:lpstr>
      <vt:lpstr>Mangal</vt:lpstr>
      <vt:lpstr>Verdana Regular</vt:lpstr>
      <vt:lpstr>Arial</vt:lpstr>
      <vt:lpstr>verdana-degrees1</vt:lpstr>
      <vt:lpstr>Why use SQL in Pandas  Charles Severance </vt:lpstr>
      <vt:lpstr>Why not just use Pandas?</vt:lpstr>
      <vt:lpstr>How Large is Your Data?</vt:lpstr>
      <vt:lpstr>For medium size data – almost fits</vt:lpstr>
      <vt:lpstr>Out-of-memory storage - HDFStore </vt:lpstr>
      <vt:lpstr>Databases</vt:lpstr>
      <vt:lpstr>Databases</vt:lpstr>
      <vt:lpstr>Starting with an SQL database</vt:lpstr>
      <vt:lpstr>Many SQL Clients</vt:lpstr>
      <vt:lpstr>SQL And Pandas</vt:lpstr>
      <vt:lpstr>Two Approaches</vt:lpstr>
      <vt:lpstr>Straight Python</vt:lpstr>
      <vt:lpstr>SQL Magic function in Python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296</cp:revision>
  <dcterms:created xsi:type="dcterms:W3CDTF">2019-03-20T19:59:17Z</dcterms:created>
  <dcterms:modified xsi:type="dcterms:W3CDTF">2020-01-05T02:41:43Z</dcterms:modified>
</cp:coreProperties>
</file>